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Kirang Haerang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ifCF5vhmVv7Vtk1okRFPbbgtxd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327789-D7C3-4AFB-B6D3-DBC6528BC20C}">
  <a:tblStyle styleId="{C6327789-D7C3-4AFB-B6D3-DBC6528BC20C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19E881D-3165-4C65-892C-5613FCC83F80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2" Type="http://schemas.openxmlformats.org/officeDocument/2006/relationships/font" Target="fonts/KirangHaerang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ma.go.kr/kma/news/press.jsp?mode=view&amp;num=1194405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안녕하세요. 1조 최종발표를 맡은 정우건 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저희의 최종발표 주제는 기후 기반 가구별 전력 소비 예측 이며,  정우건 ~ 김수민 팀원이 프로젝트를 </a:t>
            </a:r>
            <a:r>
              <a:rPr lang="ko-KR"/>
              <a:t>함께 </a:t>
            </a:r>
            <a:r>
              <a:rPr lang="ko-KR"/>
              <a:t>진행하였습니다.</a:t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acf4e3131_2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그렇게 만들어진 기상예측데이터와 전력사용량 데이터를 병합한 데이터를 만들었습니다.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34acf4e3131_2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히트맵 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열대야, 폭염, 한파 일수와 전기 사용량의 코릴레이션이 높았고 온도와 연관된 다른 피쳐들도 0.3 이상의 값을 보였습니다.</a:t>
            </a:r>
            <a:endParaRPr/>
          </a:p>
        </p:txBody>
      </p:sp>
      <p:sp>
        <p:nvSpPr>
          <p:cNvPr id="175" name="Google Shape;17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acf4e3131_2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피쳐 선택입니다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피쳐 그룹은 </a:t>
            </a:r>
            <a:r>
              <a:rPr lang="ko-KR"/>
              <a:t>엑스제로는 모든 피쳐를 사용했고, 엑스 원은 상관계수의 임계값이 0.2 이상인 피쳐,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엑스 투는 피씨에이의 피씨 원 에 가장 영향력 있는 피쳐, 엑스 쓰리는 뷔아피 임계값이 100 미만인 피쳐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엑스 포는 단계 선택법으로 했습니다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ko-KR"/>
            </a:br>
            <a:r>
              <a:rPr lang="ko-KR"/>
              <a:t>피쳐그룹마다 중요한 점들을 시각화 </a:t>
            </a:r>
            <a:r>
              <a:rPr lang="ko-KR"/>
              <a:t>했으며,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 기후에 따른 전력사용량 예측이기 때문에 에버리지 민 템퍼러쳐를 좀 제하고 중요도가 높은 순대로 설명 드리겠습니다.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—--- &lt;참고&gt;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중요도 평가 시 방법론은 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퍼퓨메이션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임폴턴스를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사용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Drop-Column Importance의 경우 feature가 많아 계산 비용이 높아져서(시간이 오래걸림) 비효율적이라 판단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34acf4e3131_2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aaec6188e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전체 피쳐를 사용한 X0은  평균 최저온도와,</a:t>
            </a: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평균 최저초상온도,</a:t>
            </a:r>
            <a:r>
              <a:rPr lang="ko-KR"/>
              <a:t>해수면의 평균 기압</a:t>
            </a:r>
            <a:r>
              <a:rPr lang="ko-KR"/>
              <a:t> 순으로 나왔습니다 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해수면의 평균 기압이 높게 책정 된 건 대기 중 공기의 질량과 관련이 있어 기상변화에 중요한 역할을 해서 그런 것 같습니다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34aaec6188e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aaec6188e_4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다음은 엑스 원 입니다. 상관 계수의 임계값을 통한 피쳐 이며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이번엔 </a:t>
            </a: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평균 최저초상온도</a:t>
            </a:r>
            <a:r>
              <a:rPr lang="ko-KR"/>
              <a:t>가 평균 최저 기온보다 높은 값을 나타냈습니다.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34aaec6188e_4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aaec6188e_4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엑스 투 입니다 . PCA를 통한 피쳐이며 </a:t>
            </a:r>
            <a:r>
              <a:rPr lang="ko-KR"/>
              <a:t>평균 최저 온도를</a:t>
            </a:r>
            <a:r>
              <a:rPr lang="ko-KR"/>
              <a:t> 제외한다면 똑같이 </a:t>
            </a: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최저초상온도</a:t>
            </a:r>
            <a:r>
              <a:rPr lang="ko-KR"/>
              <a:t>가 가장 높은 수치를 보였고,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세번 째 평균 해수면 기압 까지 동일 높은 위치에 있다는 것 이 보여집니다. </a:t>
            </a:r>
            <a:endParaRPr/>
          </a:p>
        </p:txBody>
      </p:sp>
      <p:sp>
        <p:nvSpPr>
          <p:cNvPr id="207" name="Google Shape;207;g34aaec6188e_4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aaec6188e_4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vif 같은경우는 상관관계가 온도와 관련된 속성들이 상관관계가 높아서 vif값이 높게 나왔다. </a:t>
            </a:r>
            <a:br>
              <a:rPr lang="ko-KR"/>
            </a:br>
            <a:r>
              <a:rPr lang="ko-KR"/>
              <a:t>온도 관련된 속성들을 싹다 드랍시켜 나오게 된 값입니다.</a:t>
            </a:r>
            <a:endParaRPr/>
          </a:p>
        </p:txBody>
      </p:sp>
      <p:sp>
        <p:nvSpPr>
          <p:cNvPr id="216" name="Google Shape;216;g34aaec6188e_4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aaec6188e_4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엑스 포 입니다. 단계 선택법으로 진행했고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평균 최저 온도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를 제하면 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평균 이슬점 온도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가 , </a:t>
            </a: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최저초상온도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보다 높게 나왔습니다.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평균 이슬점 온도를 높게 측정한건 습도와 관련되었기 때문 인것 같습니다. </a:t>
            </a:r>
            <a:endParaRPr/>
          </a:p>
        </p:txBody>
      </p:sp>
      <p:sp>
        <p:nvSpPr>
          <p:cNvPr id="225" name="Google Shape;225;g34aaec6188e_4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aaec6188e_4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4aaec6188e_4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회귀모델에 </a:t>
            </a:r>
            <a:r>
              <a:rPr lang="ko-KR"/>
              <a:t>적용할수 있는 모델들은 전부 사용 해보았는데요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리니어 레그레션, 에스뷔알, 디시젼트리, 랜덤포레스트, 아타부스트 레그레션, 엑스쥐비, 앙상블, 엔엔 다 적용 해보았습니다.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평가지표는 우측에 보시다 시피, 엠에이이, 알엠에스이, 알투, 에트저스트 알투 , 베스트 하이퍼파라미터를 해보았습니다. </a:t>
            </a:r>
            <a:br>
              <a:rPr lang="ko-KR"/>
            </a:br>
            <a:endParaRPr/>
          </a:p>
        </p:txBody>
      </p:sp>
      <p:sp>
        <p:nvSpPr>
          <p:cNvPr id="235" name="Google Shape;235;g34aaec6188e_4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acf4e3131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4acf4e3131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첫번 째로 리니어 레그레이션입니다.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실제값과 예측값이 얼마나 차이가 나는지 시각화 하였고 리니어 레그레션 통계지표를 보시면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애드저스티드알스퀘어 값이  40퍼대로 제대로된 설명이 힘들것 같습니다.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4acf4e3131_2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발표 순서입니다. </a:t>
            </a:r>
            <a:r>
              <a:rPr lang="ko-KR"/>
              <a:t>간단하게 WBS를 설명드리고 , </a:t>
            </a:r>
            <a:r>
              <a:rPr lang="ko-KR"/>
              <a:t>개발환경, 프로젝트 배경, 데이터분석과 데이이터 전처리 및 EDA , 모델링과 모델선정은 어떻게 하였는지, </a:t>
            </a:r>
            <a:r>
              <a:rPr lang="ko-KR"/>
              <a:t>마지막으로 </a:t>
            </a:r>
            <a:r>
              <a:rPr lang="ko-KR"/>
              <a:t> 종합 평가 및 해석 순으로 발표를 진행하겠습니다. </a:t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acf4e3131_2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4acf4e3131_2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다음은 엘라스틱 넷입니다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엘라스틱넷은 리니어 레그레션에 레귤러라이제이션이 추가된 모델입니다.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(전 화면을 왔다리 갔다리 하면서)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리니어 레그레션과 비교했을 때 큰 차이가 없는 것을 알 수 있습니다.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5" name="Google Shape;255;g34acf4e3131_2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4acf4e3131_2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4acf4e3131_2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세번째로 에스뷔알 입니다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시각화 표를 보시다시피 x4의 그래프가 적색 선에 응집되어있는게 보입니다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특히 x1 과 비교를 해보았을때 확연한 차이를 느끼 실 수 있습니다.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앞서 설며으렸던 리니어 레그레션 보다 좋은 성능이 보여집니다.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34acf4e3131_2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acf4e3131_2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4acf4e3131_2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다음은 디시젼 트리입니다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디시전 트리를 보시면 x4가 확연하게 좋은 피쳐라고 보여집니다.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이유는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MAE값 과 RSME 값이 타 피쳐들 보다 훨씬 적고 알투 값과 애드저티드알스퀘어 값이 1에 가장 가깝다는게 보여지기 때문입니다.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5" name="Google Shape;275;g34acf4e3131_2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4acf4e3131_2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4acf4e3131_2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다섯 번 째로 랜덤포레스트 입니다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램덤 포레스트 같은경우 대체적으로 좋은 성능을 보여주고있지만 특히 X0,  X3,x4에서  좋은 성능을 보여주고 있다,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실제로도 앞서 보여준 모델들 보다 랜덤 포레스트 같은 경우는 mae값이 낮고 알투스퀘어 값이높은 편에 속합니다.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85" name="Google Shape;285;g34acf4e3131_2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acf4e3131_2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4acf4e3131_2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아다부스트 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아다부스트 같은 경우 생각보다 애를 먹었는데요.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점들이 수평을 이루는 점을 해결하려, </a:t>
            </a:r>
            <a:r>
              <a:rPr lang="ko-KR"/>
              <a:t>에스티메이터 600까지 올렸고 런닝 메이트는 0.1 까지 올렸음에도 비슷하게 나왔습니다.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팀원들과 계속해서 찾아본 결과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아다부스트는 베이스 러너로 디시젼 트리를 쓰는 데, 디시젼 트리 특성상 인터벌을 만들면서 비슷한 값들을 같은 그룹으로 묶어 버려서 간혹 저런 수평의 클러스터를 이루는 것을 볼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4acf4e3131_2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acf4e3131_2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4acf4e3131_2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여섯번 째로 엑스지비 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엑스지비는 실제로 시각화가 정확하게 예측이 되었다는걸 확인할 수있었습니다 </a:t>
            </a:r>
            <a:br>
              <a:rPr lang="ko-KR"/>
            </a:br>
            <a:r>
              <a:rPr lang="ko-KR"/>
              <a:t>통계지표를 확인했을 때도 X1,X2 를 제외하고는 성능이 좋은게 확인됩니다.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4acf4e3131_2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4acf4e3131_2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4acf4e3131_2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다음은 스태킹 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스태킹은 메타모델을 제외한 모든모델 조합하여 가장 좋은 애드저스트 알스퀘어를 가진 조합의 모델그룹 을 베이스 모델로 선정했고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가장좋은 어드저스트 알스퀘어 를 가진 모델을 메타모델로 선정 했습니다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이번에도 x4 가 가장 좋은 성능을 갖고있습니다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엠에이는 X0이 가장 낮았지만 큰 차이는 없었고 알엠에스이는 가장 낮고 알투와 애드저스트 알투 값은 가장 높기 때문입니다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4acf4e3131_2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4acf4e3131_2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4acf4e3131_2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마지막으로 뉴럴 네트워크 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수업에서 진행했던 방식으로 해보았을 때는 70퍼밖에 도달하지 못해서 최적의 알스퀘어 값을 찾으려 노력했습니다.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br>
              <a:rPr lang="ko-KR"/>
            </a:br>
            <a:r>
              <a:rPr lang="ko-KR"/>
              <a:t>구글링을 통해 가장 알스퀘어값을 뽑을 수 있겠다라는 다섯가지의 하이퍼파라메타 변경점을 찾고 진행을 해보았습니다. </a:t>
            </a:r>
            <a:endParaRPr/>
          </a:p>
        </p:txBody>
      </p:sp>
      <p:sp>
        <p:nvSpPr>
          <p:cNvPr id="325" name="Google Shape;325;g34acf4e3131_2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acf4e3131_5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4acf4e3131_5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모델링 과 모델 선정입니다.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선형회귀 모델은 알스퀘어 값이 40퍼대로 낮은 설명력을 보여주고 있습니다. 반면에 나머지 모델들은 80퍼대로 매우 높은 설명력을 보여주고있습니다.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특히 트리형 모델 같은 경우에는 모든 모델의 알스퀘어 값이 80퍼 대로 평균적으로 높은 설명력을 보여주고있다.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전체적인 성능은 XGB로 모델링을 하고 X0 그룹일 때 가장좋은 성능을 확인했습니다.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하지만 피쳐그룹을 선택을 하기위해서 다양한 피쳐그룹을 선택 모델링을 하였기에 저희는 가장 좋은 성능이 아닌 가장 많은 피쳐그룹이 나온 X4 그룹을 피쳐 셀렉션을 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해당 피쳐그룹들은 예측모델의 정확도를 파악하기 위해서 사용이 됩니다.</a:t>
            </a:r>
            <a:endParaRPr/>
          </a:p>
        </p:txBody>
      </p:sp>
      <p:sp>
        <p:nvSpPr>
          <p:cNvPr id="336" name="Google Shape;336;g34acf4e3131_5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aaec6188e_7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종합평가 와 해석입니다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2023년의 데이터를 통해 실제 2024년을 제대로 예측하였는지 해보았는데요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위에서 보팅을 통해서 선택된 </a:t>
            </a:r>
            <a:r>
              <a:rPr lang="ko-KR"/>
              <a:t>Feature Group  X4를 사용하</a:t>
            </a:r>
            <a:r>
              <a:rPr lang="ko-KR"/>
              <a:t>였</a:t>
            </a:r>
            <a:r>
              <a:rPr lang="ko-KR"/>
              <a:t>고 2023년까지</a:t>
            </a:r>
            <a:r>
              <a:rPr lang="ko-KR"/>
              <a:t>의</a:t>
            </a:r>
            <a:r>
              <a:rPr lang="ko-KR"/>
              <a:t> 데이터만 학습을 진행한 후  2024년 데이터를 Test데이터로 사용하여 예측한 결과입니다.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7~9을 제외한 나머지 </a:t>
            </a:r>
            <a:r>
              <a:rPr lang="ko-KR"/>
              <a:t>달 </a:t>
            </a:r>
            <a:r>
              <a:rPr lang="ko-KR"/>
              <a:t>들은 예측이 가능했지만 가장 중요한 여름철 전략</a:t>
            </a:r>
            <a:r>
              <a:rPr lang="ko-KR"/>
              <a:t>량을</a:t>
            </a:r>
            <a:r>
              <a:rPr lang="ko-KR"/>
              <a:t> 예측을 하지못하였습니다.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문제가 </a:t>
            </a:r>
            <a:r>
              <a:rPr lang="ko-KR"/>
              <a:t>Train에서부터 낮은 성능을 보여주었는지 확인 하였지만 실제로는 높은 성능을 보여주고있었습니다.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그래서 이러한 문제가 모델의 과적합 인지 , 2024년 날씨 데이터의 변동성이 커서 발생한 문제인지, 해당 문제를 파악하기 위해서 2023과 2022년 데이터까지 분석해보았습니다.</a:t>
            </a:r>
            <a:endParaRPr/>
          </a:p>
        </p:txBody>
      </p:sp>
      <p:sp>
        <p:nvSpPr>
          <p:cNvPr id="344" name="Google Shape;344;g34aaec6188e_7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aaec6188e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발표를 진행하기 전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간략히 </a:t>
            </a:r>
            <a:r>
              <a:rPr lang="ko-KR"/>
              <a:t>저희 조의 WBS </a:t>
            </a:r>
            <a:r>
              <a:rPr lang="ko-KR"/>
              <a:t>를 설명드리겠습니다.</a:t>
            </a:r>
            <a:r>
              <a:rPr lang="ko-KR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 </a:t>
            </a:r>
            <a:r>
              <a:rPr lang="ko-KR"/>
              <a:t>프로젝트가 시작된 </a:t>
            </a:r>
            <a:r>
              <a:rPr lang="ko-KR"/>
              <a:t>31일 부터 4월 4일 까지 주제선정 을 비롯한 데이터 수집과 데이터 분석 및 데이터 전처리, 그리고 모델링을 전반적인 내용을 진행 하였고, 7일 부터 10일 오전까지는 모델링의 후미작업</a:t>
            </a:r>
            <a:r>
              <a:rPr lang="ko-KR"/>
              <a:t>과</a:t>
            </a:r>
            <a:r>
              <a:rPr lang="ko-KR"/>
              <a:t> 성능 평가와 결과 해석 및 최종발표를 준비하였습니다.</a:t>
            </a:r>
            <a:endParaRPr/>
          </a:p>
        </p:txBody>
      </p:sp>
      <p:sp>
        <p:nvSpPr>
          <p:cNvPr id="113" name="Google Shape;113;g34aaec6188e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aaec6188e_7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2023</a:t>
            </a:r>
            <a:r>
              <a:rPr lang="ko-KR"/>
              <a:t>년의 예측을 하기위해 2022년 데이터로 진행해보았습니다.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2022년 2023년 데이터를 테스트 데이터</a:t>
            </a:r>
            <a:r>
              <a:rPr lang="ko-KR"/>
              <a:t>에</a:t>
            </a:r>
            <a:r>
              <a:rPr lang="ko-KR"/>
              <a:t> 사용하고 훈련데이터는 테스트데이터의 이전년도까지 데이터를 사용했습니다.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둘다 랜덤포레스트 가 가장 성능이 좋았고 NN과 스태킹 XGB 또한 좋은 예측성능을 가지고 있었다는 것을 확인가능했다.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특히나 2024년에는 제대로 예측하지 못하던 여름철에는 예측이 잘 되어진 것을 확인이 가능합니다.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즉, 2024년 예측 결과 모델이 과적합이 아니라 실제 2024년의 기상 정보가 실제 모델보다 큰 값을 갖고있어서 제대로된 예측</a:t>
            </a:r>
            <a:r>
              <a:rPr lang="ko-KR"/>
              <a:t>이 어려웠던것 같습니다.</a:t>
            </a:r>
            <a:endParaRPr/>
          </a:p>
        </p:txBody>
      </p:sp>
      <p:sp>
        <p:nvSpPr>
          <p:cNvPr id="353" name="Google Shape;353;g34aaec6188e_7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aaec6188e_4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34aaec6188e_4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u="sng">
                <a:solidFill>
                  <a:schemeClr val="hlink"/>
                </a:solidFill>
                <a:hlinkClick r:id="rId2"/>
              </a:rPr>
              <a:t>https://www.kma.go.kr/kma/news/press.jsp?mode=view&amp;num=1194405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실제 2024년도 여름의 경우 역대 최고 높은 기온</a:t>
            </a:r>
            <a:r>
              <a:rPr lang="ko-KR"/>
              <a:t>과 열대야 일수가 가장 길었다는 것을 확인이 가능합니다.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열대야 일수가 20.2일로 다른 해에 비해서 길었다는 특성,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즉 ,열대야의 일수가 평균 최저기온과 밀접한 관계가 있기 때문에 열대야의 일수가 늘어날 수록 평균 최저기온의 온도가 올라가고 있다는 것을 확인 할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이러한 문제로 2024년의 제대로된 예측이 어려웠고 ,지구 온난화는 계속 진행중이기 때문에 이러한 변수또한 예측하여 다양한 피쳐와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방법을 갖고 접근해야할 것 같습니다.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g34aaec6188e_4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aaec6188e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팀 활동을 하는 동안 서로 정보를 공유하기 위해 vs코드로 주를 이뤄 코드를 작성하였고,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이를 서포트 해줄수 있도록 코랩을 항시 준비 해두었으며,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기본적인 데이터 정리 및 프로젝트 일정 그리고 최종 결과지표를  다루는데에 엑셀을 사용하였습니다.</a:t>
            </a:r>
            <a:br>
              <a:rPr lang="ko-KR"/>
            </a:br>
            <a:endParaRPr/>
          </a:p>
        </p:txBody>
      </p:sp>
      <p:sp>
        <p:nvSpPr>
          <p:cNvPr id="119" name="Google Shape;119;g34aaec6188e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저희 조의 프로젝트 배경은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기온, 습도, 강수량 등의 기후 데이터를 기반으로 개별 가구의 전력 소비량을 예측하는 AI 모델을 구축하고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전력 소비 패턴을 분석하여 정밀한 전력소비 예측을 통해 전력 수급 불안정 완화를 위함이며, 개별 가구의 효율적인 전력 사용을 유도하여 에너지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절약 및 비용 절감을 목표로 프로젝트를 진행하게 되었습니다.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데이터는 한국 전력공사와 기상청에서 2016년 부터 2024년 까지의 기상을 비롯한 기후변화 데이터와 전력사용량 데이터를 수집 하였습니다.</a:t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aaec6188e_6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각</a:t>
            </a:r>
            <a:r>
              <a:rPr lang="ko-KR"/>
              <a:t>피쳐</a:t>
            </a:r>
            <a:r>
              <a:rPr lang="ko-KR"/>
              <a:t>들</a:t>
            </a:r>
            <a:r>
              <a:rPr lang="ko-KR"/>
              <a:t>의 이해도를 높이기 위해서 </a:t>
            </a:r>
            <a:r>
              <a:rPr lang="ko-KR"/>
              <a:t>용어를 정리 해보았는데요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일사량 일조율 운량 증발량 등 일상용어가 아니기 때문에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올려드린 자료를 참고하여 이해해 주시면 감사하겠습니다</a:t>
            </a:r>
            <a:br>
              <a:rPr lang="ko-KR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34aaec6188e_6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중간 발표때 말씀 드렸다시피 미싱 벨류가 많은 피쳐는 드롭시켰고, 겹치는 정보 역시 제거했습니다</a:t>
            </a:r>
            <a:endParaRPr/>
          </a:p>
        </p:txBody>
      </p:sp>
      <p:sp>
        <p:nvSpPr>
          <p:cNvPr id="154" name="Google Shape;15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전력 사용량 데이터 또한 타겟 베리어블인 월 평균 전력 사용량과 가구 수로 이루어져 있고,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월 평균 전기세 데이터도 있었습니다만 타겟 베리어블의 파생 변수이기 때문에 제외시켰습니다.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✔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3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0"/>
          <p:cNvSpPr txBox="1"/>
          <p:nvPr>
            <p:ph idx="1" type="body"/>
          </p:nvPr>
        </p:nvSpPr>
        <p:spPr>
          <a:xfrm rot="5400000">
            <a:off x="3775869" y="-1400968"/>
            <a:ext cx="4640263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및 내용">
  <p:cSld name="2_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" name="Google Shape;26;p30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" name="Google Shape;27;p30"/>
          <p:cNvSpPr txBox="1"/>
          <p:nvPr>
            <p:ph idx="2" type="body"/>
          </p:nvPr>
        </p:nvSpPr>
        <p:spPr>
          <a:xfrm>
            <a:off x="849312" y="2032000"/>
            <a:ext cx="105044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3" name="Google Shape;33;p31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31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>
  <p:cSld name="비교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 txBox="1"/>
          <p:nvPr>
            <p:ph idx="1" type="body"/>
          </p:nvPr>
        </p:nvSpPr>
        <p:spPr>
          <a:xfrm>
            <a:off x="839788" y="1422401"/>
            <a:ext cx="5157787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33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3" type="body"/>
          </p:nvPr>
        </p:nvSpPr>
        <p:spPr>
          <a:xfrm>
            <a:off x="6172200" y="1435101"/>
            <a:ext cx="5183188" cy="5968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33"/>
          <p:cNvSpPr txBox="1"/>
          <p:nvPr>
            <p:ph idx="4" type="body"/>
          </p:nvPr>
        </p:nvSpPr>
        <p:spPr>
          <a:xfrm>
            <a:off x="6172200" y="2032000"/>
            <a:ext cx="51831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4" name="Google Shape;44;p33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" name="Google Shape;5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>
  <p:cSld name="콘텐츠 2개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/>
          <p:nvPr>
            <p:ph idx="1" type="body"/>
          </p:nvPr>
        </p:nvSpPr>
        <p:spPr>
          <a:xfrm>
            <a:off x="838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2" type="body"/>
          </p:nvPr>
        </p:nvSpPr>
        <p:spPr>
          <a:xfrm>
            <a:off x="6172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7" name="Google Shape;67;p3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bigdata.kepco.co.kr/cmsmain.do?scode=S01&amp;pcode=000171&amp;redirect=Y" TargetMode="External"/><Relationship Id="rId4" Type="http://schemas.openxmlformats.org/officeDocument/2006/relationships/hyperlink" Target="https://www.google.com/url?q=https%3A%2F%2Fdata.kma.go.kr%2Fdata%2Fgrnd%2FselectAsosRltmList.do%3FpgmNo%3D36" TargetMode="External"/><Relationship Id="rId5" Type="http://schemas.openxmlformats.org/officeDocument/2006/relationships/hyperlink" Target="https://www.data.go.kr/data/15049904/fileData.do?recommendDataYn=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ctrTitle"/>
          </p:nvPr>
        </p:nvSpPr>
        <p:spPr>
          <a:xfrm>
            <a:off x="1524000" y="1172439"/>
            <a:ext cx="9144000" cy="238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기후 기반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b="1" lang="ko-KR">
                <a:latin typeface="Arial"/>
                <a:ea typeface="Arial"/>
                <a:cs typeface="Arial"/>
                <a:sym typeface="Arial"/>
              </a:rPr>
            </a:br>
            <a:r>
              <a:rPr b="1" lang="ko-KR">
                <a:latin typeface="Arial"/>
                <a:ea typeface="Arial"/>
                <a:cs typeface="Arial"/>
                <a:sym typeface="Arial"/>
              </a:rPr>
              <a:t>가구별 전력 소비 예측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1524000" y="4332025"/>
            <a:ext cx="9144000" cy="2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61918"/>
              <a:buNone/>
            </a:pPr>
            <a:r>
              <a:rPr b="1" lang="ko-KR">
                <a:solidFill>
                  <a:srgbClr val="060F18"/>
                </a:solidFill>
              </a:rPr>
              <a:t>최종 발표</a:t>
            </a:r>
            <a:endParaRPr b="1" sz="3050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br>
              <a:rPr b="1" lang="ko-KR">
                <a:solidFill>
                  <a:srgbClr val="060F18"/>
                </a:solidFill>
              </a:rPr>
            </a:b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rPr b="1" lang="ko-KR">
                <a:solidFill>
                  <a:srgbClr val="060F18"/>
                </a:solidFill>
              </a:rPr>
              <a:t> </a:t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570"/>
              <a:buFont typeface="Noto Sans Symbols"/>
              <a:buNone/>
            </a:pPr>
            <a:r>
              <a:rPr b="1" lang="ko-KR" sz="2258"/>
              <a:t>정우건 정국호 김형은 김준언 김수민</a:t>
            </a:r>
            <a:endParaRPr b="1" sz="2658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acf4e3131_2_17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71" name="Google Shape;171;g34acf4e3131_2_175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최종 병합 데이터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2" name="Google Shape;172;g34acf4e3131_2_175" title="스크린샷 2025-04-09 14.34.21.png"/>
          <p:cNvPicPr preferRelativeResize="0"/>
          <p:nvPr/>
        </p:nvPicPr>
        <p:blipFill rotWithShape="1">
          <a:blip r:embed="rId3">
            <a:alphaModFix/>
          </a:blip>
          <a:srcRect b="0" l="0" r="0" t="3474"/>
          <a:stretch/>
        </p:blipFill>
        <p:spPr>
          <a:xfrm>
            <a:off x="934950" y="2141850"/>
            <a:ext cx="5838900" cy="42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78" name="Google Shape;178;p9"/>
          <p:cNvSpPr txBox="1"/>
          <p:nvPr>
            <p:ph idx="1" type="body"/>
          </p:nvPr>
        </p:nvSpPr>
        <p:spPr>
          <a:xfrm>
            <a:off x="838988" y="14351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시각화(Heat Map)</a:t>
            </a:r>
            <a:endParaRPr/>
          </a:p>
        </p:txBody>
      </p:sp>
      <p:pic>
        <p:nvPicPr>
          <p:cNvPr id="179" name="Google Shape;17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6300" y="2317881"/>
            <a:ext cx="8899500" cy="37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acf4e3131_2_18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185" name="Google Shape;185;g34acf4e3131_2_18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</a:t>
            </a:r>
            <a:endParaRPr/>
          </a:p>
        </p:txBody>
      </p:sp>
      <p:sp>
        <p:nvSpPr>
          <p:cNvPr id="186" name="Google Shape;186;g34acf4e3131_2_182"/>
          <p:cNvSpPr txBox="1"/>
          <p:nvPr>
            <p:ph idx="2" type="body"/>
          </p:nvPr>
        </p:nvSpPr>
        <p:spPr>
          <a:xfrm>
            <a:off x="849290" y="2032000"/>
            <a:ext cx="94818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</a:pPr>
            <a:r>
              <a:rPr lang="ko-KR"/>
              <a:t>Feature Group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X0 : </a:t>
            </a:r>
            <a:r>
              <a:rPr lang="ko-KR" sz="2000"/>
              <a:t>모든 feature사용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X1 : </a:t>
            </a:r>
            <a:r>
              <a:rPr lang="ko-KR" sz="2000"/>
              <a:t>상관계수(with 타겟)의 임계값이 0.2 이상인 feature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X2 : </a:t>
            </a:r>
            <a:r>
              <a:rPr lang="ko-KR" sz="2000"/>
              <a:t>PCA의 PC1에 가장 영향력 있는 Feature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X3 : </a:t>
            </a:r>
            <a:r>
              <a:rPr lang="ko-KR" sz="2000"/>
              <a:t>VIF 임계값이 100 미만인 Feature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X4 : </a:t>
            </a:r>
            <a:r>
              <a:rPr lang="ko-KR" sz="2000"/>
              <a:t>단계선택법(전진+후진이 합쳐있는 Feature Selection)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방법 : Permutation Importance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aaec6188e_4_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192" name="Google Shape;192;g34aaec6188e_4_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193" name="Google Shape;193;g34aaec6188e_4_0"/>
          <p:cNvSpPr txBox="1"/>
          <p:nvPr>
            <p:ph idx="2" type="body"/>
          </p:nvPr>
        </p:nvSpPr>
        <p:spPr>
          <a:xfrm>
            <a:off x="849300" y="2032000"/>
            <a:ext cx="5160900" cy="44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</a:pPr>
            <a:r>
              <a:rPr lang="ko-KR"/>
              <a:t>X0 전체 Feature 기준</a:t>
            </a:r>
            <a:endParaRPr/>
          </a:p>
        </p:txBody>
      </p:sp>
      <p:graphicFrame>
        <p:nvGraphicFramePr>
          <p:cNvPr id="194" name="Google Shape;194;g34aaec6188e_4_0"/>
          <p:cNvGraphicFramePr/>
          <p:nvPr/>
        </p:nvGraphicFramePr>
        <p:xfrm>
          <a:off x="8617325" y="72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{E19E881D-3165-4C65-892C-5613FCC83F80}</a:tableStyleId>
              </a:tblPr>
              <a:tblGrid>
                <a:gridCol w="2089100"/>
                <a:gridCol w="1099800"/>
              </a:tblGrid>
              <a:tr h="26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0.2262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0.1361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0.0682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0.0658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0.0440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0.0420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Total Solar Radiation (MJ/m^2)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0.0337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0.0329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0.0324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0.0288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0.0273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0.0265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Households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0.0258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0.0254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0.0247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Wind Speed (m/s)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0.0217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0.0209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0.0206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Region_Daejeon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0.0120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Region_Daegu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0.0117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Region_Ulsan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0.0073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Region_Busan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0.0071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Region_Seoul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0.0035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Number of Cold Wave Days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0.0027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Region_Gwangju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-0.0031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Region_Incheon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-0.0041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</a:tbl>
          </a:graphicData>
        </a:graphic>
      </p:graphicFrame>
      <p:pic>
        <p:nvPicPr>
          <p:cNvPr id="195" name="Google Shape;195;g34aaec6188e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35900"/>
            <a:ext cx="7184611" cy="37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4aaec6188e_4_19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01" name="Google Shape;201;g34aaec6188e_4_19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02" name="Google Shape;202;g34aaec6188e_4_19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X1 상관계수(with 타겟)의 임계값 통한 feature</a:t>
            </a:r>
            <a:endParaRPr/>
          </a:p>
        </p:txBody>
      </p:sp>
      <p:pic>
        <p:nvPicPr>
          <p:cNvPr id="203" name="Google Shape;203;g34aaec6188e_4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46300"/>
            <a:ext cx="7184624" cy="3714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4" name="Google Shape;204;g34aaec6188e_4_19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{E19E881D-3165-4C65-892C-5613FCC83F80}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0.5847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0.5715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0.1919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0.1732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0.1731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0.1391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0.1009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0.0698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0.0616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0.0381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0.0157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4aaec6188e_4_3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10" name="Google Shape;210;g34aaec6188e_4_3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11" name="Google Shape;211;g34aaec6188e_4_32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X2 PCA을 통한 Feature</a:t>
            </a:r>
            <a:endParaRPr/>
          </a:p>
        </p:txBody>
      </p:sp>
      <p:graphicFrame>
        <p:nvGraphicFramePr>
          <p:cNvPr id="212" name="Google Shape;212;g34aaec6188e_4_32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{E19E881D-3165-4C65-892C-5613FCC83F80}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1.0287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0.7330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0.2795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0.2096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0.2085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0.1952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0.1648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0.1112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0.0900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0.0846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0.0746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0.0479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13" name="Google Shape;213;g34aaec6188e_4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46300"/>
            <a:ext cx="7184624" cy="3714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aaec6188e_4_4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19" name="Google Shape;219;g34aaec6188e_4_41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20" name="Google Shape;220;g34aaec6188e_4_41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X3 VIF 임계값을 통한 Feature</a:t>
            </a:r>
            <a:endParaRPr/>
          </a:p>
        </p:txBody>
      </p:sp>
      <p:graphicFrame>
        <p:nvGraphicFramePr>
          <p:cNvPr id="221" name="Google Shape;221;g34aaec6188e_4_41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{E19E881D-3165-4C65-892C-5613FCC83F80}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0.2859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0.1594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0.0338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0.0299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Total Solar Radiation (MJ/m^2)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0.0227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Wind Speed (m/s)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0.0168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Region_Daejeon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0.0161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0.0145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Region_Incheon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0.0014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Region_Gwangju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Region_Busan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Cold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0.0003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Region_Daegu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22" name="Google Shape;222;g34aaec6188e_4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46300"/>
            <a:ext cx="7137081" cy="37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aaec6188e_4_5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28" name="Google Shape;228;g34aaec6188e_4_5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29" name="Google Shape;229;g34aaec6188e_4_50"/>
          <p:cNvSpPr txBox="1"/>
          <p:nvPr>
            <p:ph idx="2" type="body"/>
          </p:nvPr>
        </p:nvSpPr>
        <p:spPr>
          <a:xfrm>
            <a:off x="849300" y="2032000"/>
            <a:ext cx="7012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X4 단계선택법(전진+후진이 합쳐있는 Feature Selection)</a:t>
            </a:r>
            <a:endParaRPr/>
          </a:p>
        </p:txBody>
      </p:sp>
      <p:graphicFrame>
        <p:nvGraphicFramePr>
          <p:cNvPr id="230" name="Google Shape;230;g34aaec6188e_4_50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{E19E881D-3165-4C65-892C-5613FCC83F80}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0.3979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0.0615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0.0235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Region_Daejeon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0.0182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0.0171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0.0154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0.0109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0.0064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Region_Daegu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Region_Seoul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Region_Busan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Region_Incheon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Region_Gwangju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Region_Ulsan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-0.0014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31" name="Google Shape;231;g34aaec6188e_4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46300"/>
            <a:ext cx="7184619" cy="37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4aaec6188e_4_117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/>
              <a:t>적용 모델</a:t>
            </a:r>
            <a:endParaRPr/>
          </a:p>
        </p:txBody>
      </p:sp>
      <p:sp>
        <p:nvSpPr>
          <p:cNvPr id="238" name="Google Shape;238;g34aaec6188e_4_117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Linear regression 선형 회귀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Elastic Net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SVR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Decision Tree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Random Forest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AdaBoost Regression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XGB Regression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Ensemble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Neural Network</a:t>
            </a:r>
            <a:endParaRPr/>
          </a:p>
        </p:txBody>
      </p:sp>
      <p:sp>
        <p:nvSpPr>
          <p:cNvPr id="239" name="Google Shape;239;g34aaec6188e_4_117"/>
          <p:cNvSpPr txBox="1"/>
          <p:nvPr>
            <p:ph idx="3" type="body"/>
          </p:nvPr>
        </p:nvSpPr>
        <p:spPr>
          <a:xfrm>
            <a:off x="6172200" y="1435101"/>
            <a:ext cx="5183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ko-KR"/>
              <a:t>평가 지표</a:t>
            </a:r>
            <a:endParaRPr/>
          </a:p>
        </p:txBody>
      </p:sp>
      <p:sp>
        <p:nvSpPr>
          <p:cNvPr id="240" name="Google Shape;240;g34aaec6188e_4_117"/>
          <p:cNvSpPr txBox="1"/>
          <p:nvPr>
            <p:ph idx="4" type="body"/>
          </p:nvPr>
        </p:nvSpPr>
        <p:spPr>
          <a:xfrm>
            <a:off x="6172200" y="2032000"/>
            <a:ext cx="5183100" cy="4157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MAE</a:t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RMSE</a:t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R²</a:t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Adjusted R²</a:t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Best Hyperparam</a:t>
            </a:r>
            <a:endParaRPr/>
          </a:p>
        </p:txBody>
      </p:sp>
      <p:sp>
        <p:nvSpPr>
          <p:cNvPr id="241" name="Google Shape;241;g34aaec6188e_4_11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모델링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acf4e3131_2_1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48" name="Google Shape;248;g34acf4e3131_2_18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9" name="Google Shape;249;g34acf4e3131_2_18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{E19E881D-3165-4C65-892C-5613FCC83F80}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LinearRegression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17.8756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26.0379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0.5500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0.4608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17.8756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26.0379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0.5500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0.4430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18.4389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27.0492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0.5143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0.4608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18.7447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27.3439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0.4490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18.7317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27.1715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0.4436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18.0165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26.8989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0.5197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0.4588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50" name="Google Shape;250;g34acf4e3131_2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6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4acf4e3131_2_18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110" name="Google Shape;110;p2"/>
          <p:cNvSpPr txBox="1"/>
          <p:nvPr>
            <p:ph idx="1" type="body"/>
          </p:nvPr>
        </p:nvSpPr>
        <p:spPr>
          <a:xfrm>
            <a:off x="838200" y="1744725"/>
            <a:ext cx="105141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0. WBS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1. 개발 환경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2. 프로젝트 배경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3. 데이터 분석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4. 데이터 전처리 및 EDA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6. Feature 선택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7. 모델링 및 모델 선정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8. 종합 평가 및 해석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acf4e3131_2_3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58" name="Google Shape;258;g34acf4e3131_2_30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9" name="Google Shape;259;g34acf4e3131_2_30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{E19E881D-3165-4C65-892C-5613FCC83F80}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ElasticNet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17.4554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26.1800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0.5451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0.4543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17.4554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26.1800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0.5451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0.4369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18.3305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27.2108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0.5085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0.4543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18.7295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27.5966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0.4945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0.4387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18.6373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27.0568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0.5141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0.4483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18.0735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27.5692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0.4955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60" name="Google Shape;260;g34acf4e3131_2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1" y="1382726"/>
            <a:ext cx="11013501" cy="26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4acf4e3131_2_30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4acf4e3131_2_4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68" name="Google Shape;268;g34acf4e3131_2_41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9" name="Google Shape;269;g34acf4e3131_2_41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{E19E881D-3165-4C65-892C-5613FCC83F80}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SVR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8.5749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15.0810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0.8490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0.8299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10.6197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17.8220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0.7892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0.7391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100], ['epsilon', 0.5],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16.1237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25.6378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0.5156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14.2289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23.0950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0.6460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0.6069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12.4068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21.9660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0.6364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0.3],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8.5749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15.0810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0.8490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0.8299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270" name="Google Shape;270;g34acf4e3131_2_41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g34acf4e3131_2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00" y="1382725"/>
            <a:ext cx="11003402" cy="270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4acf4e3131_2_5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78" name="Google Shape;278;g34acf4e3131_2_55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9" name="Google Shape;279;g34acf4e3131_2_55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{E19E881D-3165-4C65-892C-5613FCC83F80}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DecisionTreeRegressor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8.7085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14.3155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0.8640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0.8467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10], ['max_features', None], ['min_samples_leaf', 4],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11.1484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17.8704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0.7880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0.7376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'absolute_error'], ['max_depth', 10], ['max_features', None], ['min_samples_leaf', 2],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16.2500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28.7647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0.4508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0.3902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'absolute_error'], ['max_depth', 10], ['max_features', None], ['min_samples_leaf', 4],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16.5461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29.1609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0.4356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0.3733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10], ['max_features', None], ['min_samples_leaf', 2], ['min_samples_split', 5]]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10.2477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17.3008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0.8013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0.7744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7], ['max_features', None], ['min_samples_leaf', 2],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8.7085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14.3155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0.8640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0.8467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80" name="Google Shape;280;g34acf4e3131_2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0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34acf4e3131_2_55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4acf4e3131_2_6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88" name="Google Shape;288;g34acf4e3131_2_66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9" name="Google Shape;289;g34acf4e3131_2_66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{E19E881D-3165-4C65-892C-5613FCC83F80}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RandomForestRegressor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7.5248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12.8712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0.8900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0.8761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50]]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8.2678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13.8878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0.8720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0.8415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12.8444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20.7886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0.7131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0.6815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None],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12.8429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20.9419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0.7089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50]]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8.9421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15.3719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0.8432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0.8219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7.5248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12.8712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0.8761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90" name="Google Shape;290;g34acf4e3131_2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34acf4e3131_2_66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4acf4e3131_2_7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98" name="Google Shape;298;g34acf4e3131_2_78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9" name="Google Shape;299;g34acf4e3131_2_78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{E19E881D-3165-4C65-892C-5613FCC83F80}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AdaBoostRegressor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10.7804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15.8642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0.8329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0.8118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[['learning_rate', 0.05], ['n_estimators', 400]]</a:t>
                      </a:r>
                      <a:endParaRPr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11.0795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16.2933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0.8237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0.7818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0.1], ['n_estimators', 200]]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15.1500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22.6163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0.6605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0.6230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0.05], ['n_estimators', 300]]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15.3382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22.7678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0.6559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0.6180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0.1], ['n_estimators', 300]]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11.4504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16.6787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0.8154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0.7904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0.05], ['n_estimators', 500]]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10.7804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15.8642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0.8329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0.8118</a:t>
                      </a:r>
                      <a:endParaRPr b="1" sz="12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300" name="Google Shape;300;g34acf4e3131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4acf4e3131_2_78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acf4e3131_2_9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308" name="Google Shape;308;g34acf4e3131_2_91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9" name="Google Shape;309;g34acf4e3131_2_91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{E19E881D-3165-4C65-892C-5613FCC83F80}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XGBRegressor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6.5490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10.8937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0.9212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0.9025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5],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6.5490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10.8937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0.9212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0.9025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5], ['n_estimators', 100]]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13.5465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23.2151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0.6423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0.05], ['max_depth', 5],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14.2288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24.3906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0.6051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0.05], ['max_depth', 7],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7.3439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12.7799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0.8916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0.8769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3],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6.7528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11.7341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0.9086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0.8970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310" name="Google Shape;310;g34acf4e3131_2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34acf4e3131_2_91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acf4e3131_2_10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318" name="Google Shape;318;g34acf4e3131_2_106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9" name="Google Shape;319;g34acf4e3131_2_106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{E19E881D-3165-4C65-892C-5613FCC83F80}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Stacking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8.2612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12.8478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0.8904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0.8765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'SVR', 'AdaBoostRegressor', 'LinearRegression', 'ElasticNet']]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8.2612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12.9810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0.8882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0.8616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'RandomForestRegressor'], ['XGBRegressor', 'AdaBoostRegressor', 'SVR', 'LinearRegression']]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13.4127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22.1816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0.6734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0.6374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'RandomForestRegressor'], ['SVR', 'XGBRegressor', 'LinearRegression']]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12.7824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20.8621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0.7111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'DecisionTreeRegressor']]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9.3823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15.0391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0.8296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'AdaBoostRegressor']]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8.2825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12.8478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0.8904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320" name="Google Shape;320;g34acf4e3131_2_106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g34acf4e3131_2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acf4e3131_2_13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graphicFrame>
        <p:nvGraphicFramePr>
          <p:cNvPr id="328" name="Google Shape;328;g34acf4e3131_2_135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{E19E881D-3165-4C65-892C-5613FCC83F80}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Neural Network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9.3394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15.5196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0.8401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0.8288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tanh, batch_size: 16, epochs: 100 , l2: 0.001 , optimizer: adam , units: 128</a:t>
                      </a:r>
                      <a:endParaRPr sz="10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10.4655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18.6264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0.7697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tanh, batch_size: 32, epochs: 100, l2: 0.001, optimizer: adam, units: 64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16.6001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26.7464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0.5252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0.4728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relu, batch_size: 32, epochs: 150, l2: 0.001, optimizer: adam, units: 128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12.0292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20.0586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0.7329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relu, batch_size: 16, epochs: 100, l2: 0.0001, optimizer: adam, units: 64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15.6502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24.6718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0.596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0.5642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tanh, batch_size: 16, epochs: 100, l2: 0.0001, optimizer: adam, units: 256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9.3394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15.5196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0.8401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0.8288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329" name="Google Shape;329;g34acf4e3131_2_135" title="1.png"/>
          <p:cNvPicPr preferRelativeResize="0"/>
          <p:nvPr/>
        </p:nvPicPr>
        <p:blipFill rotWithShape="1">
          <a:blip r:embed="rId3">
            <a:alphaModFix/>
          </a:blip>
          <a:srcRect b="48903" l="0" r="0" t="0"/>
          <a:stretch/>
        </p:blipFill>
        <p:spPr>
          <a:xfrm>
            <a:off x="588650" y="1827800"/>
            <a:ext cx="6645050" cy="22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34acf4e3131_2_135" title="1.png"/>
          <p:cNvPicPr preferRelativeResize="0"/>
          <p:nvPr/>
        </p:nvPicPr>
        <p:blipFill rotWithShape="1">
          <a:blip r:embed="rId3">
            <a:alphaModFix/>
          </a:blip>
          <a:srcRect b="1082" l="0" r="33114" t="49267"/>
          <a:stretch/>
        </p:blipFill>
        <p:spPr>
          <a:xfrm>
            <a:off x="7180150" y="1830838"/>
            <a:ext cx="4488101" cy="22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34acf4e3131_2_135"/>
          <p:cNvSpPr txBox="1"/>
          <p:nvPr>
            <p:ph idx="1" type="body"/>
          </p:nvPr>
        </p:nvSpPr>
        <p:spPr>
          <a:xfrm>
            <a:off x="4748000" y="1306525"/>
            <a:ext cx="2670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2100"/>
              <a:t>Neural Network</a:t>
            </a:r>
            <a:endParaRPr sz="2100"/>
          </a:p>
        </p:txBody>
      </p:sp>
      <p:sp>
        <p:nvSpPr>
          <p:cNvPr id="332" name="Google Shape;332;g34acf4e3131_2_135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acf4e3131_5_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339" name="Google Shape;339;g34acf4e3131_5_7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각 모델별 최고 성능 확인</a:t>
            </a:r>
            <a:endParaRPr/>
          </a:p>
        </p:txBody>
      </p:sp>
      <p:sp>
        <p:nvSpPr>
          <p:cNvPr id="340" name="Google Shape;340;g34acf4e3131_5_7"/>
          <p:cNvSpPr txBox="1"/>
          <p:nvPr>
            <p:ph idx="2" type="body"/>
          </p:nvPr>
        </p:nvSpPr>
        <p:spPr>
          <a:xfrm>
            <a:off x="839700" y="2019400"/>
            <a:ext cx="10514100" cy="417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41" name="Google Shape;341;g34acf4e3131_5_7"/>
          <p:cNvGraphicFramePr/>
          <p:nvPr/>
        </p:nvGraphicFramePr>
        <p:xfrm>
          <a:off x="849325" y="1982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{C6327789-D7C3-4AFB-B6D3-DBC6528BC20C}</a:tableStyleId>
              </a:tblPr>
              <a:tblGrid>
                <a:gridCol w="2092250"/>
                <a:gridCol w="2092250"/>
                <a:gridCol w="2092250"/>
                <a:gridCol w="2092250"/>
                <a:gridCol w="2092250"/>
              </a:tblGrid>
              <a:tr h="44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Rank 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-101600" lvl="0" marL="22860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Model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Feature 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Adjusted R²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R²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XGBoost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X0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0.92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Random Forest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앙상블-Stacking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DecisionTree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SVR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Neural Network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AdaBoost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0.83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Linear Regressor 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Elastic Net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34aaec6188e_7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1400" y="1981800"/>
            <a:ext cx="5110225" cy="45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34aaec6188e_7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981801"/>
            <a:ext cx="6415528" cy="424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34aaec6188e_7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1400" y="1981800"/>
            <a:ext cx="6519150" cy="45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34aaec6188e_7_7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/>
              <a:t>종합 평가 및 해석</a:t>
            </a:r>
            <a:endParaRPr/>
          </a:p>
        </p:txBody>
      </p:sp>
      <p:sp>
        <p:nvSpPr>
          <p:cNvPr id="350" name="Google Shape;350;g34aaec6188e_7_75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2023년까지의 데이터를 통해 실제 2024년(New Data)를 제대로 예측하였는가?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aaec6188e_2_1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WBS</a:t>
            </a:r>
            <a:endParaRPr/>
          </a:p>
        </p:txBody>
      </p:sp>
      <p:pic>
        <p:nvPicPr>
          <p:cNvPr id="116" name="Google Shape;116;g34aaec6188e_2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9650" y="1382714"/>
            <a:ext cx="8286567" cy="517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4aaec6188e_7_2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4200"/>
              <a:t>종합 평가 및 해석</a:t>
            </a:r>
            <a:endParaRPr sz="6200"/>
          </a:p>
        </p:txBody>
      </p:sp>
      <p:pic>
        <p:nvPicPr>
          <p:cNvPr id="356" name="Google Shape;356;g34aaec6188e_7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81800"/>
            <a:ext cx="6415524" cy="424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34aaec6188e_7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7525" y="1955762"/>
            <a:ext cx="4923750" cy="42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34aaec6188e_7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1981793"/>
            <a:ext cx="6415524" cy="424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4aaec6188e_7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7525" y="1955750"/>
            <a:ext cx="4923750" cy="43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34aaec6188e_7_25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2024년 예측 결과 모델 과적합 의심? 실제로 과적합일까?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34aaec6188e_4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238" y="469463"/>
            <a:ext cx="9019525" cy="591907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34aaec6188e_4_145"/>
          <p:cNvSpPr/>
          <p:nvPr/>
        </p:nvSpPr>
        <p:spPr>
          <a:xfrm>
            <a:off x="7859850" y="4262500"/>
            <a:ext cx="1728600" cy="240900"/>
          </a:xfrm>
          <a:prstGeom prst="rect">
            <a:avLst/>
          </a:prstGeom>
          <a:solidFill>
            <a:srgbClr val="F5E78C">
              <a:alpha val="45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8" name="Google Shape;368;g34aaec6188e_4_145"/>
          <p:cNvCxnSpPr/>
          <p:nvPr/>
        </p:nvCxnSpPr>
        <p:spPr>
          <a:xfrm>
            <a:off x="7859850" y="4503400"/>
            <a:ext cx="1728600" cy="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7"/>
          <p:cNvSpPr txBox="1"/>
          <p:nvPr/>
        </p:nvSpPr>
        <p:spPr>
          <a:xfrm>
            <a:off x="7165975" y="4704998"/>
            <a:ext cx="492442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-KR" sz="8000" u="none" cap="none" strike="noStrik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rPr>
              <a:t>THANK YOU</a:t>
            </a:r>
            <a:endParaRPr b="0" i="0" sz="8000" u="none" cap="none" strike="noStrike">
              <a:solidFill>
                <a:schemeClr val="lt1"/>
              </a:solidFill>
              <a:latin typeface="Kirang Haerang"/>
              <a:ea typeface="Kirang Haerang"/>
              <a:cs typeface="Kirang Haerang"/>
              <a:sym typeface="Kirang Haerang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aaec6188e_4_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개발환경</a:t>
            </a:r>
            <a:endParaRPr/>
          </a:p>
        </p:txBody>
      </p:sp>
      <p:grpSp>
        <p:nvGrpSpPr>
          <p:cNvPr id="122" name="Google Shape;122;g34aaec6188e_4_7"/>
          <p:cNvGrpSpPr/>
          <p:nvPr/>
        </p:nvGrpSpPr>
        <p:grpSpPr>
          <a:xfrm>
            <a:off x="6622975" y="1755550"/>
            <a:ext cx="3779222" cy="2633050"/>
            <a:chOff x="1974300" y="1844025"/>
            <a:chExt cx="3779222" cy="2633050"/>
          </a:xfrm>
        </p:grpSpPr>
        <p:pic>
          <p:nvPicPr>
            <p:cNvPr id="123" name="Google Shape;123;g34aaec6188e_4_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74300" y="1844025"/>
              <a:ext cx="3779222" cy="232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g34aaec6188e_4_7"/>
            <p:cNvSpPr txBox="1"/>
            <p:nvPr/>
          </p:nvSpPr>
          <p:spPr>
            <a:xfrm>
              <a:off x="2929850" y="4076875"/>
              <a:ext cx="186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-KR" u="none" cap="none" strike="noStrike">
                  <a:solidFill>
                    <a:schemeClr val="dk1"/>
                  </a:solidFill>
                </a:rPr>
                <a:t>Google Colab</a:t>
              </a:r>
              <a:endParaRPr b="1" i="0" u="none" cap="none" strike="noStrike">
                <a:solidFill>
                  <a:schemeClr val="dk1"/>
                </a:solidFill>
              </a:endParaRPr>
            </a:p>
          </p:txBody>
        </p:sp>
      </p:grpSp>
      <p:grpSp>
        <p:nvGrpSpPr>
          <p:cNvPr id="125" name="Google Shape;125;g34aaec6188e_4_7"/>
          <p:cNvGrpSpPr/>
          <p:nvPr/>
        </p:nvGrpSpPr>
        <p:grpSpPr>
          <a:xfrm>
            <a:off x="1339038" y="1494413"/>
            <a:ext cx="3399431" cy="2894187"/>
            <a:chOff x="6711613" y="1423113"/>
            <a:chExt cx="3399431" cy="2894187"/>
          </a:xfrm>
        </p:grpSpPr>
        <p:pic>
          <p:nvPicPr>
            <p:cNvPr id="126" name="Google Shape;126;g34aaec6188e_4_7" title="스크린샷 2025-04-09 오전 10.09.16.png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11613" y="1423113"/>
              <a:ext cx="3399431" cy="2493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g34aaec6188e_4_7"/>
            <p:cNvSpPr txBox="1"/>
            <p:nvPr/>
          </p:nvSpPr>
          <p:spPr>
            <a:xfrm>
              <a:off x="7270287" y="3917100"/>
              <a:ext cx="228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-KR" u="none" cap="none" strike="noStrike">
                  <a:solidFill>
                    <a:schemeClr val="dk1"/>
                  </a:solidFill>
                </a:rPr>
                <a:t>Visual </a:t>
              </a:r>
              <a:r>
                <a:rPr b="1" lang="ko-KR">
                  <a:solidFill>
                    <a:schemeClr val="dk1"/>
                  </a:solidFill>
                </a:rPr>
                <a:t>Studio </a:t>
              </a:r>
              <a:r>
                <a:rPr b="1" i="0" lang="ko-KR" u="none" cap="none" strike="noStrike">
                  <a:solidFill>
                    <a:schemeClr val="dk1"/>
                  </a:solidFill>
                </a:rPr>
                <a:t>code</a:t>
              </a:r>
              <a:endParaRPr b="1" i="0" u="none" cap="none" strike="noStrike">
                <a:solidFill>
                  <a:schemeClr val="dk1"/>
                </a:solidFill>
              </a:endParaRPr>
            </a:p>
          </p:txBody>
        </p:sp>
      </p:grpSp>
      <p:grpSp>
        <p:nvGrpSpPr>
          <p:cNvPr id="128" name="Google Shape;128;g34aaec6188e_4_7"/>
          <p:cNvGrpSpPr/>
          <p:nvPr/>
        </p:nvGrpSpPr>
        <p:grpSpPr>
          <a:xfrm>
            <a:off x="4624388" y="4513488"/>
            <a:ext cx="2943225" cy="2077712"/>
            <a:chOff x="4624375" y="4605938"/>
            <a:chExt cx="2943225" cy="2077712"/>
          </a:xfrm>
        </p:grpSpPr>
        <p:pic>
          <p:nvPicPr>
            <p:cNvPr descr="Excel ✓ =&gt; Description, presentation, fonctionnalité | LeBonLogiciel" id="129" name="Google Shape;129;g34aaec6188e_4_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24375" y="4605938"/>
              <a:ext cx="2943225" cy="1552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g34aaec6188e_4_7"/>
            <p:cNvSpPr txBox="1"/>
            <p:nvPr/>
          </p:nvSpPr>
          <p:spPr>
            <a:xfrm>
              <a:off x="5554025" y="6298750"/>
              <a:ext cx="1083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-KR" sz="1300" u="none" cap="none" strike="noStrike">
                  <a:solidFill>
                    <a:schemeClr val="dk1"/>
                  </a:solidFill>
                </a:rPr>
                <a:t>Excel</a:t>
              </a:r>
              <a:endParaRPr b="1" i="0" sz="1500" u="none" cap="none" strike="noStrike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 txBox="1"/>
          <p:nvPr>
            <p:ph type="title"/>
          </p:nvPr>
        </p:nvSpPr>
        <p:spPr>
          <a:xfrm>
            <a:off x="838200" y="3439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프로</a:t>
            </a:r>
            <a:r>
              <a:rPr b="1" lang="ko-KR">
                <a:latin typeface="Arial"/>
                <a:ea typeface="Arial"/>
                <a:cs typeface="Arial"/>
                <a:sym typeface="Arial"/>
              </a:rPr>
              <a:t>젝</a:t>
            </a:r>
            <a:r>
              <a:rPr b="1" lang="ko-KR">
                <a:latin typeface="Arial"/>
                <a:ea typeface="Arial"/>
                <a:cs typeface="Arial"/>
                <a:sym typeface="Arial"/>
              </a:rPr>
              <a:t>트 배경</a:t>
            </a:r>
            <a:endParaRPr/>
          </a:p>
        </p:txBody>
      </p:sp>
      <p:sp>
        <p:nvSpPr>
          <p:cNvPr id="136" name="Google Shape;136;p3"/>
          <p:cNvSpPr txBox="1"/>
          <p:nvPr>
            <p:ph idx="2" type="body"/>
          </p:nvPr>
        </p:nvSpPr>
        <p:spPr>
          <a:xfrm>
            <a:off x="778000" y="2281547"/>
            <a:ext cx="10504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b="1" lang="ko-KR" sz="2000"/>
              <a:t>기온, 습도, 강수량 등의 기후 데이터를 기반으로 개별 가구의 전력 소비량을 예측하는 AI 모델을 구축</a:t>
            </a:r>
            <a:endParaRPr b="1"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b="1" lang="ko-KR" sz="2000"/>
              <a:t>전력 소비 패턴을 분석하여 정밀한 전력 소비 예측을 통해 전력 수급 불안정 완화</a:t>
            </a:r>
            <a:endParaRPr b="1"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b="1" lang="ko-KR" sz="2000"/>
              <a:t>개별 가구의 효율적인 전력 사용을 유도하여 에너지 절약 및 비용 절감 목표</a:t>
            </a:r>
            <a:endParaRPr b="1"/>
          </a:p>
          <a:p>
            <a:pPr indent="-101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42" name="Google Shape;142;p4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사용 데이터</a:t>
            </a:r>
            <a:endParaRPr/>
          </a:p>
        </p:txBody>
      </p:sp>
      <p:sp>
        <p:nvSpPr>
          <p:cNvPr id="143" name="Google Shape;143;p4"/>
          <p:cNvSpPr txBox="1"/>
          <p:nvPr>
            <p:ph idx="2" type="body"/>
          </p:nvPr>
        </p:nvSpPr>
        <p:spPr>
          <a:xfrm>
            <a:off x="849312" y="2032000"/>
            <a:ext cx="105044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2016년~2024년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한국전력공사(KEPCO)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https://bigdata.kepco.co.kr/cmsmain.do?scode=S01&amp;pcode=000171&amp;redirect=Y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기상청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https://data.kma.go.kr/data/grnd/selectAsosRltmList.do?pgmNo=36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</a:rPr>
              <a:t>한국가스공사</a:t>
            </a:r>
            <a:endParaRPr/>
          </a:p>
          <a:p>
            <a:pPr indent="0" lvl="1" marL="457200" rtl="0" algn="l"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https://www.data.go.kr/data/15049904/fileData.do?recommendDataYn=Y</a:t>
            </a:r>
            <a:endParaRPr b="1" sz="2000"/>
          </a:p>
          <a:p>
            <a:pPr indent="0" lvl="1" marL="457200" rtl="0" algn="l"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t/>
            </a:r>
            <a:endParaRPr b="1" sz="2000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aaec6188e_6_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49" name="Google Shape;149;g34aaec6188e_6_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기상 용어</a:t>
            </a:r>
            <a:endParaRPr/>
          </a:p>
        </p:txBody>
      </p:sp>
      <p:graphicFrame>
        <p:nvGraphicFramePr>
          <p:cNvPr id="150" name="Google Shape;150;g34aaec6188e_6_2"/>
          <p:cNvGraphicFramePr/>
          <p:nvPr/>
        </p:nvGraphicFramePr>
        <p:xfrm>
          <a:off x="843750" y="22172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{C6327789-D7C3-4AFB-B6D3-DBC6528BC20C}</a:tableStyleId>
              </a:tblPr>
              <a:tblGrid>
                <a:gridCol w="1893875"/>
                <a:gridCol w="5960150"/>
                <a:gridCol w="26504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일사량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태양 광선이 구름이나 안개 등에 차단되지 않고 지표면을 비친 시간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Total Solar Radiation (MJ/m^2)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/>
                        <a:t>일조율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일조시간을 가조시간으로 나눈 것을 백분위로 표시(구름에 영향이 많음)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Sunshine Rate (%)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월간 강수량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</a:rPr>
                        <a:t>비, 눈, 우박, 이슬 등 지면에 떨어진 물의 전체 양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Monthly Precipitation (mm)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증기압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대기의 전체 압력중에서 그 대기에 함유되어 있는 수증기가 갖고 있는 분압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Vapor Pressure (hPa)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이슬점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001D35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이슬점은 공기가 포화되어 수증기가 응결할 때의 온도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Dew Point Temp (Celsius)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증발량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일정시간동안 단위 면적에서 증발된 물의 양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Small Pan Evaporation (mm)  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운량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특정 지점에서 관찰할 때 구름이 하늘을 덮고 있는 정도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Cloud Cover (1/10)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상대 습도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일정 부피의 공기 속에 실제로 포함되어 있는 수증기 양과 포함할 수 있는 최대한의 수증기 양과의 비율의 평균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Avg Relative Humidity (%)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평균 최저초상온도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땅위에 접해있는 풀위의 야간 최저 공기 온도로 서리 발생을 예상하는 가늠이 됨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Avg Min Supercool Temp (Celsius)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51" name="Google Shape;151;g34aaec6188e_6_2"/>
          <p:cNvSpPr txBox="1"/>
          <p:nvPr/>
        </p:nvSpPr>
        <p:spPr>
          <a:xfrm>
            <a:off x="843750" y="5708100"/>
            <a:ext cx="102663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열대야 기준:  시간은 당일 18:01 ~ 익일 09:00시까지,  온도는 </a:t>
            </a:r>
            <a:r>
              <a:rPr b="1" lang="ko-KR" sz="1150">
                <a:solidFill>
                  <a:srgbClr val="121212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최저기온이 25 ℃</a:t>
            </a:r>
            <a:endParaRPr b="1" sz="11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57" name="Google Shape;157;p5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 sz="2400">
                <a:solidFill>
                  <a:srgbClr val="000000"/>
                </a:solidFill>
              </a:rPr>
              <a:t>기상 예측 데이터</a:t>
            </a:r>
            <a:endParaRPr/>
          </a:p>
        </p:txBody>
      </p:sp>
      <p:pic>
        <p:nvPicPr>
          <p:cNvPr id="158" name="Google Shape;15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8" y="2032000"/>
            <a:ext cx="5152805" cy="4157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64" name="Google Shape;164;p7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전기 사용량 데이터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65" name="Google Shape;165;p7" title="스크린샷 2025-04-03 14.46.3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800" y="2032000"/>
            <a:ext cx="5987400" cy="33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2025-04-01T13:19:52Z</dcterms:created>
  <dc:creator>Hyungeun Kim</dc:creator>
</cp:coreProperties>
</file>